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97" r:id="rId6"/>
    <p:sldId id="262" r:id="rId7"/>
    <p:sldId id="298" r:id="rId8"/>
    <p:sldId id="299" r:id="rId9"/>
    <p:sldId id="266" r:id="rId10"/>
    <p:sldId id="300" r:id="rId11"/>
    <p:sldId id="267" r:id="rId12"/>
    <p:sldId id="268"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301" r:id="rId29"/>
    <p:sldId id="286" r:id="rId30"/>
    <p:sldId id="302" r:id="rId31"/>
    <p:sldId id="287" r:id="rId32"/>
    <p:sldId id="288" r:id="rId33"/>
    <p:sldId id="289" r:id="rId34"/>
    <p:sldId id="290" r:id="rId35"/>
    <p:sldId id="303" r:id="rId36"/>
    <p:sldId id="295" r:id="rId37"/>
    <p:sldId id="292" r:id="rId38"/>
    <p:sldId id="296" r:id="rId39"/>
    <p:sldId id="293" r:id="rId40"/>
    <p:sldId id="294" r:id="rId41"/>
    <p:sldId id="260" r:id="rId42"/>
    <p:sldId id="263"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006" autoAdjust="0"/>
    <p:restoredTop sz="94660"/>
  </p:normalViewPr>
  <p:slideViewPr>
    <p:cSldViewPr snapToGrid="0">
      <p:cViewPr varScale="1">
        <p:scale>
          <a:sx n="114" d="100"/>
          <a:sy n="114" d="100"/>
        </p:scale>
        <p:origin x="12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2.png>
</file>

<file path=ppt/media/image3.jpg>
</file>

<file path=ppt/media/image4.jpg>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11/6/2022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11/6/2022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11/6/2022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key/value pairs,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a:p>
            <a:pPr algn="just">
              <a:buFont typeface="Wingdings" panose="05000000000000000000" pitchFamily="2" charset="2"/>
              <a:buChar char="v"/>
            </a:pPr>
            <a:r>
              <a:rPr lang="en-GB" dirty="0"/>
              <a:t>Every line in a SDP will start with a single character, this is your key. It will then be followed by an equal sign. Everything after that equal sign is the value. After the value is complete, we will have a new line</a:t>
            </a:r>
            <a:endParaRPr lang="pl-PL" dirty="0"/>
          </a:p>
          <a:p>
            <a:pPr algn="just">
              <a:buFont typeface="Wingdings" panose="05000000000000000000" pitchFamily="2" charset="2"/>
              <a:buChar char="v"/>
            </a:pPr>
            <a:r>
              <a:rPr lang="en-GB" dirty="0"/>
              <a:t>The Session Description Protocol defines all the valid keys. You can only use letters for keys as defined in the protocol.</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t>m=audio 4000 RTP/AVP 111</a:t>
            </a:r>
          </a:p>
          <a:p>
            <a:pPr marL="0" indent="0" algn="just">
              <a:buNone/>
            </a:pPr>
            <a:r>
              <a:rPr lang="en-GB" dirty="0"/>
              <a:t>a=rtpmap:111 OPUS/48000/2</a:t>
            </a:r>
          </a:p>
          <a:p>
            <a:pPr marL="0" indent="0" algn="just">
              <a:buNone/>
            </a:pPr>
            <a:r>
              <a:rPr lang="en-GB" dirty="0"/>
              <a:t>m=video 4000 RTP/AVP 96</a:t>
            </a:r>
          </a:p>
          <a:p>
            <a:pPr marL="0" indent="0" algn="just">
              <a:buNone/>
            </a:pPr>
            <a:r>
              <a:rPr lang="en-GB" dirty="0"/>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dirty="0" err="1"/>
              <a:t>udp</a:t>
            </a:r>
            <a:r>
              <a:rPr lang="pl-PL" dirty="0"/>
              <a:t> 2130706431 192.168.1.1 53165 typ host </a:t>
            </a:r>
            <a:r>
              <a:rPr lang="pl-PL" dirty="0" err="1"/>
              <a:t>generation</a:t>
            </a:r>
            <a:r>
              <a:rPr lang="pl-PL" dirty="0"/>
              <a:t> 0</a:t>
            </a:r>
            <a:br>
              <a:rPr lang="pl-PL" dirty="0"/>
            </a:br>
            <a:r>
              <a:rPr lang="pl-PL" dirty="0"/>
              <a:t>a=</a:t>
            </a:r>
            <a:r>
              <a:rPr lang="pl-PL" dirty="0" err="1"/>
              <a:t>candidate:foundation</a:t>
            </a:r>
            <a:r>
              <a:rPr lang="pl-PL" dirty="0"/>
              <a:t> 1 </a:t>
            </a:r>
            <a:r>
              <a:rPr lang="pl-PL" dirty="0" err="1"/>
              <a:t>udp</a:t>
            </a:r>
            <a:r>
              <a:rPr lang="pl-PL" dirty="0"/>
              <a:t> 1694498815 1.2.3.4 57336 typ </a:t>
            </a:r>
            <a:r>
              <a:rPr lang="pl-PL"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err="1"/>
              <a:t>Later</a:t>
            </a:r>
            <a:r>
              <a:rPr lang="pl-PL" dirty="0"/>
              <a:t> on, ICE </a:t>
            </a:r>
            <a:r>
              <a:rPr lang="pl-PL" dirty="0" err="1"/>
              <a:t>determines</a:t>
            </a:r>
            <a:r>
              <a:rPr lang="pl-PL" dirty="0"/>
              <a:t> the </a:t>
            </a:r>
            <a:r>
              <a:rPr lang="pl-PL" dirty="0" err="1"/>
              <a:t>best</a:t>
            </a:r>
            <a:r>
              <a:rPr lang="pl-PL" dirty="0"/>
              <a:t> </a:t>
            </a:r>
            <a:r>
              <a:rPr lang="pl-PL" dirty="0" err="1"/>
              <a:t>pairs</a:t>
            </a:r>
            <a:r>
              <a:rPr lang="pl-PL" dirty="0"/>
              <a:t> of the </a:t>
            </a:r>
            <a:r>
              <a:rPr lang="pl-PL" dirty="0" err="1"/>
              <a:t>candidates</a:t>
            </a:r>
            <a:r>
              <a:rPr lang="pl-PL" dirty="0"/>
              <a:t> </a:t>
            </a:r>
            <a:r>
              <a:rPr lang="pl-PL" dirty="0" err="1"/>
              <a:t>based</a:t>
            </a:r>
            <a:r>
              <a:rPr lang="pl-PL" dirty="0"/>
              <a:t> on the ICE ping </a:t>
            </a:r>
            <a:r>
              <a:rPr lang="pl-PL" dirty="0" err="1"/>
              <a:t>packets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585323"/>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 </a:t>
            </a:r>
            <a:r>
              <a:rPr lang="pl-PL" dirty="0" err="1"/>
              <a:t>Peers</a:t>
            </a:r>
            <a:r>
              <a:rPr lang="pl-PL" dirty="0"/>
              <a:t> </a:t>
            </a:r>
            <a:r>
              <a:rPr lang="pl-PL" dirty="0" err="1"/>
              <a:t>can</a:t>
            </a:r>
            <a:r>
              <a:rPr lang="pl-PL" dirty="0"/>
              <a:t> </a:t>
            </a:r>
            <a:r>
              <a:rPr lang="pl-PL" dirty="0" err="1"/>
              <a:t>connect</a:t>
            </a:r>
            <a:r>
              <a:rPr lang="pl-PL" dirty="0"/>
              <a:t> </a:t>
            </a:r>
            <a:r>
              <a:rPr lang="pl-PL" dirty="0" err="1"/>
              <a:t>without</a:t>
            </a:r>
            <a:r>
              <a:rPr lang="pl-PL" dirty="0"/>
              <a:t> </a:t>
            </a:r>
            <a:r>
              <a:rPr lang="pl-PL" dirty="0" err="1"/>
              <a:t>any</a:t>
            </a:r>
            <a:r>
              <a:rPr lang="pl-PL" dirty="0"/>
              <a:t> </a:t>
            </a:r>
            <a:r>
              <a:rPr lang="pl-PL" dirty="0" err="1"/>
              <a:t>additional</a:t>
            </a:r>
            <a:r>
              <a:rPr lang="pl-PL" dirty="0"/>
              <a:t> </a:t>
            </a:r>
            <a:r>
              <a:rPr lang="pl-PL" dirty="0" err="1"/>
              <a:t>help</a:t>
            </a:r>
            <a:endParaRPr lang="pl-PL" dirty="0"/>
          </a:p>
          <a:p>
            <a:pPr algn="just"/>
            <a:endParaRPr lang="pl-PL" dirty="0"/>
          </a:p>
          <a:p>
            <a:pPr algn="just"/>
            <a:r>
              <a:rPr lang="pl-PL" dirty="0" err="1"/>
              <a:t>However</a:t>
            </a:r>
            <a:r>
              <a:rPr lang="pl-PL" dirty="0"/>
              <a:t>, the host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host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resque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dirty="0"/>
              <a:t>NAT (Network Address Translation) 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err="1"/>
              <a:t>Endpoint</a:t>
            </a:r>
            <a:r>
              <a:rPr lang="pl-PL" dirty="0"/>
              <a:t>-Independent </a:t>
            </a:r>
            <a:r>
              <a:rPr lang="pl-PL" dirty="0" err="1"/>
              <a:t>Mapping</a:t>
            </a:r>
            <a:r>
              <a:rPr lang="pl-PL" dirty="0"/>
              <a:t> –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dirty="0" err="1"/>
              <a:t>Address</a:t>
            </a:r>
            <a:r>
              <a:rPr lang="pl-PL" dirty="0"/>
              <a:t> Dependent </a:t>
            </a:r>
            <a:r>
              <a:rPr lang="pl-PL"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dirty="0"/>
              <a:t>Address and Port Dependent Mapping – a new mapping is created when the remote IP or port is different. If we send data to the same remote, but a different port, a new mapping will be created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dirty="0"/>
              <a:t>Address Dependent Filtering </a:t>
            </a:r>
            <a:r>
              <a:rPr lang="pl-PL" dirty="0"/>
              <a:t> -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dirty="0"/>
              <a:t>Address and Port Dependent Filtering –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STUN and TURN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dirty="0"/>
          </a:p>
          <a:p>
            <a:pPr marL="0" indent="0" algn="just">
              <a:buNone/>
            </a:pP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04529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dirty="0"/>
              <a:t>Session Traversal Utilities for NAT</a:t>
            </a:r>
            <a:r>
              <a:rPr lang="pl-PL"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useful</a:t>
            </a:r>
            <a:r>
              <a:rPr lang="pl-PL" dirty="0">
                <a:sym typeface="Wingdings" panose="05000000000000000000" pitchFamily="2" charset="2"/>
              </a:rPr>
              <a:t> to </a:t>
            </a:r>
            <a:r>
              <a:rPr lang="pl-PL" dirty="0" err="1">
                <a:sym typeface="Wingdings" panose="05000000000000000000" pitchFamily="2" charset="2"/>
              </a:rPr>
              <a:t>create</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Mapped Address is not enough to create a connection between peers. If the peer lives under Address </a:t>
            </a:r>
            <a:r>
              <a:rPr lang="en-GB" dirty="0" err="1"/>
              <a:t>Dependend</a:t>
            </a:r>
            <a:r>
              <a:rPr lang="en-GB" dirty="0"/>
              <a:t> NAT, only the STUN server can send traffic back to it.</a:t>
            </a:r>
            <a:endParaRPr lang="pl-PL"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as a 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TURN (Traversal Using Relays around NAT)</a:t>
            </a:r>
            <a:r>
              <a:rPr lang="pl-PL" dirty="0"/>
              <a:t> </a:t>
            </a:r>
            <a:r>
              <a:rPr lang="pl-PL" dirty="0" err="1"/>
              <a:t>is</a:t>
            </a:r>
            <a:r>
              <a:rPr lang="pl-PL" dirty="0"/>
              <a:t> </a:t>
            </a:r>
            <a:r>
              <a:rPr lang="pl-PL" dirty="0" err="1"/>
              <a:t>defined</a:t>
            </a:r>
            <a:r>
              <a:rPr lang="pl-PL" dirty="0"/>
              <a:t> in </a:t>
            </a:r>
            <a:r>
              <a:rPr lang="en-GB" dirty="0">
                <a:hlinkClick r:id="rId2"/>
              </a:rPr>
              <a:t>RFC 8656</a:t>
            </a:r>
            <a:r>
              <a:rPr lang="en-GB" dirty="0"/>
              <a:t> </a:t>
            </a:r>
            <a:r>
              <a:rPr lang="pl-PL" dirty="0"/>
              <a:t>and </a:t>
            </a:r>
            <a:r>
              <a:rPr lang="pl-PL" dirty="0" err="1"/>
              <a:t>it</a:t>
            </a:r>
            <a:r>
              <a:rPr lang="pl-PL" dirty="0"/>
              <a:t> </a:t>
            </a:r>
            <a:r>
              <a:rPr lang="pl-PL" dirty="0" err="1"/>
              <a:t>is</a:t>
            </a:r>
            <a:r>
              <a:rPr lang="pl-PL" dirty="0"/>
              <a:t> </a:t>
            </a:r>
            <a:r>
              <a:rPr lang="pl-PL" dirty="0" err="1"/>
              <a:t>advanced</a:t>
            </a:r>
            <a:r>
              <a:rPr lang="pl-PL" dirty="0"/>
              <a:t> </a:t>
            </a:r>
            <a:r>
              <a:rPr lang="pl-PL" dirty="0" err="1"/>
              <a:t>extension</a:t>
            </a:r>
            <a:r>
              <a:rPr lang="pl-PL" dirty="0"/>
              <a:t> of the STUN for </a:t>
            </a:r>
            <a:r>
              <a:rPr lang="pl-PL" dirty="0" err="1"/>
              <a:t>situations</a:t>
            </a:r>
            <a:r>
              <a:rPr lang="pl-PL" dirty="0"/>
              <a:t> </a:t>
            </a:r>
            <a:r>
              <a:rPr lang="pl-PL" dirty="0" err="1"/>
              <a:t>where</a:t>
            </a:r>
            <a:r>
              <a:rPr lang="pl-PL" dirty="0"/>
              <a:t> </a:t>
            </a:r>
            <a:r>
              <a:rPr lang="pl-PL" dirty="0" err="1"/>
              <a:t>direct</a:t>
            </a:r>
            <a:r>
              <a:rPr lang="pl-PL" dirty="0"/>
              <a:t> </a:t>
            </a:r>
            <a:r>
              <a:rPr lang="pl-PL" dirty="0" err="1"/>
              <a:t>connectivity</a:t>
            </a:r>
            <a:r>
              <a:rPr lang="pl-PL" dirty="0"/>
              <a:t> </a:t>
            </a:r>
            <a:r>
              <a:rPr lang="pl-PL" dirty="0" err="1"/>
              <a:t>isn’t</a:t>
            </a:r>
            <a:r>
              <a:rPr lang="pl-PL" dirty="0"/>
              <a:t> </a:t>
            </a:r>
            <a:r>
              <a:rPr lang="pl-PL" dirty="0" err="1"/>
              <a:t>possible</a:t>
            </a:r>
            <a:r>
              <a:rPr lang="pl-PL" dirty="0"/>
              <a:t>, for </a:t>
            </a:r>
            <a:r>
              <a:rPr lang="pl-PL" dirty="0" err="1"/>
              <a:t>example</a:t>
            </a:r>
            <a:r>
              <a:rPr lang="pl-PL" dirty="0"/>
              <a:t> </a:t>
            </a:r>
            <a:r>
              <a:rPr lang="pl-PL" dirty="0" err="1"/>
              <a:t>because</a:t>
            </a:r>
            <a:r>
              <a:rPr lang="pl-PL" dirty="0"/>
              <a:t> of the NAT </a:t>
            </a:r>
            <a:r>
              <a:rPr lang="pl-PL" dirty="0" err="1"/>
              <a:t>filtering</a:t>
            </a:r>
            <a:r>
              <a:rPr lang="pl-PL" dirty="0"/>
              <a:t>. It </a:t>
            </a:r>
            <a:r>
              <a:rPr lang="pl-PL" dirty="0" err="1"/>
              <a:t>can</a:t>
            </a:r>
            <a:r>
              <a:rPr lang="pl-PL" dirty="0"/>
              <a:t> be </a:t>
            </a:r>
            <a:r>
              <a:rPr lang="pl-PL" dirty="0" err="1"/>
              <a:t>also</a:t>
            </a:r>
            <a:r>
              <a:rPr lang="pl-PL" dirty="0"/>
              <a:t> </a:t>
            </a:r>
            <a:r>
              <a:rPr lang="pl-PL" dirty="0" err="1"/>
              <a:t>used</a:t>
            </a:r>
            <a:r>
              <a:rPr lang="pl-PL" dirty="0"/>
              <a:t> for </a:t>
            </a:r>
            <a:r>
              <a:rPr lang="pl-PL" dirty="0" err="1"/>
              <a:t>privacy</a:t>
            </a:r>
            <a:r>
              <a:rPr lang="pl-PL" dirty="0"/>
              <a:t> </a:t>
            </a:r>
            <a:r>
              <a:rPr lang="pl-PL" dirty="0" err="1"/>
              <a:t>purposes</a:t>
            </a:r>
            <a:r>
              <a:rPr lang="pl-PL" dirty="0"/>
              <a:t> to </a:t>
            </a:r>
            <a:r>
              <a:rPr lang="pl-PL" dirty="0" err="1"/>
              <a:t>mask</a:t>
            </a:r>
            <a:r>
              <a:rPr lang="pl-PL" dirty="0"/>
              <a:t> the </a:t>
            </a:r>
            <a:r>
              <a:rPr lang="pl-PL" dirty="0" err="1"/>
              <a:t>original</a:t>
            </a:r>
            <a:r>
              <a:rPr lang="pl-PL" dirty="0"/>
              <a:t> IP </a:t>
            </a:r>
            <a:r>
              <a:rPr lang="pl-PL" dirty="0" err="1"/>
              <a:t>address</a:t>
            </a:r>
            <a:r>
              <a:rPr lang="pl-PL" dirty="0"/>
              <a:t>. </a:t>
            </a:r>
          </a:p>
          <a:p>
            <a:pPr marL="0" indent="0" algn="just">
              <a:buNone/>
            </a:pPr>
            <a:r>
              <a:rPr lang="pl-PL" dirty="0"/>
              <a:t>TURN </a:t>
            </a:r>
            <a:r>
              <a:rPr lang="pl-PL" dirty="0" err="1"/>
              <a:t>acts</a:t>
            </a:r>
            <a:r>
              <a:rPr lang="pl-PL" dirty="0"/>
              <a:t> as a </a:t>
            </a:r>
            <a:r>
              <a:rPr lang="pl-PL" dirty="0" err="1"/>
              <a:t>proxy</a:t>
            </a:r>
            <a:r>
              <a:rPr lang="pl-PL" dirty="0"/>
              <a:t>, </a:t>
            </a:r>
            <a:r>
              <a:rPr lang="pl-PL" dirty="0" err="1"/>
              <a:t>so</a:t>
            </a:r>
            <a:r>
              <a:rPr lang="pl-PL" dirty="0"/>
              <a:t> </a:t>
            </a:r>
            <a:r>
              <a:rPr lang="pl-PL" dirty="0" err="1"/>
              <a:t>it</a:t>
            </a:r>
            <a:r>
              <a:rPr lang="pl-PL" dirty="0"/>
              <a:t> </a:t>
            </a:r>
            <a:r>
              <a:rPr lang="pl-PL" dirty="0" err="1"/>
              <a:t>required</a:t>
            </a:r>
            <a:r>
              <a:rPr lang="pl-PL" dirty="0"/>
              <a:t> a </a:t>
            </a:r>
            <a:r>
              <a:rPr lang="pl-PL" dirty="0" err="1"/>
              <a:t>dedicated</a:t>
            </a:r>
            <a:r>
              <a:rPr lang="pl-PL" dirty="0"/>
              <a:t> </a:t>
            </a:r>
            <a:r>
              <a:rPr lang="pl-PL" dirty="0" err="1"/>
              <a:t>machine</a:t>
            </a:r>
            <a:r>
              <a:rPr lang="pl-PL" dirty="0"/>
              <a:t>. The </a:t>
            </a:r>
            <a:r>
              <a:rPr lang="pl-PL" dirty="0" err="1"/>
              <a:t>peer</a:t>
            </a:r>
            <a:r>
              <a:rPr lang="pl-PL" dirty="0"/>
              <a:t> </a:t>
            </a:r>
            <a:r>
              <a:rPr lang="pl-PL" dirty="0" err="1"/>
              <a:t>connects</a:t>
            </a:r>
            <a:r>
              <a:rPr lang="pl-PL" dirty="0"/>
              <a:t> to the TURN </a:t>
            </a:r>
            <a:r>
              <a:rPr lang="pl-PL" dirty="0" err="1"/>
              <a:t>server</a:t>
            </a:r>
            <a:r>
              <a:rPr lang="pl-PL" dirty="0"/>
              <a:t> and </a:t>
            </a:r>
            <a:r>
              <a:rPr lang="pl-PL" dirty="0" err="1"/>
              <a:t>creates</a:t>
            </a:r>
            <a:r>
              <a:rPr lang="pl-PL" dirty="0"/>
              <a:t> </a:t>
            </a:r>
            <a:r>
              <a:rPr lang="pl-PL" dirty="0" err="1"/>
              <a:t>an</a:t>
            </a:r>
            <a:r>
              <a:rPr lang="pl-PL" dirty="0"/>
              <a:t> </a:t>
            </a:r>
            <a:r>
              <a:rPr lang="pl-PL" dirty="0" err="1"/>
              <a:t>Allocation</a:t>
            </a:r>
            <a:r>
              <a:rPr lang="pl-PL" dirty="0"/>
              <a:t>. With </a:t>
            </a:r>
            <a:r>
              <a:rPr lang="pl-PL" dirty="0" err="1"/>
              <a:t>Allocation</a:t>
            </a:r>
            <a:r>
              <a:rPr lang="pl-PL" dirty="0"/>
              <a:t>, </a:t>
            </a:r>
            <a:r>
              <a:rPr lang="pl-PL" dirty="0" err="1"/>
              <a:t>peer</a:t>
            </a:r>
            <a:r>
              <a:rPr lang="pl-PL" dirty="0"/>
              <a:t> </a:t>
            </a:r>
            <a:r>
              <a:rPr lang="pl-PL" dirty="0" err="1"/>
              <a:t>receives</a:t>
            </a:r>
            <a:r>
              <a:rPr lang="pl-PL" dirty="0"/>
              <a:t> </a:t>
            </a:r>
            <a:r>
              <a:rPr lang="pl-PL" dirty="0" err="1"/>
              <a:t>temporary</a:t>
            </a:r>
            <a:r>
              <a:rPr lang="pl-PL" dirty="0"/>
              <a:t> IP/PORT/</a:t>
            </a:r>
            <a:r>
              <a:rPr lang="pl-PL" dirty="0" err="1"/>
              <a:t>Protocol</a:t>
            </a:r>
            <a:r>
              <a:rPr lang="pl-PL" dirty="0"/>
              <a:t> </a:t>
            </a:r>
            <a:r>
              <a:rPr lang="pl-PL" dirty="0" err="1"/>
              <a:t>than</a:t>
            </a:r>
            <a:r>
              <a:rPr lang="pl-PL" dirty="0"/>
              <a:t> </a:t>
            </a:r>
            <a:r>
              <a:rPr lang="pl-PL" dirty="0" err="1"/>
              <a:t>can</a:t>
            </a:r>
            <a:r>
              <a:rPr lang="pl-PL" dirty="0"/>
              <a:t> be </a:t>
            </a:r>
            <a:r>
              <a:rPr lang="pl-PL" dirty="0" err="1"/>
              <a:t>used</a:t>
            </a:r>
            <a:r>
              <a:rPr lang="pl-PL" dirty="0"/>
              <a:t> to </a:t>
            </a:r>
            <a:r>
              <a:rPr lang="pl-PL" dirty="0" err="1"/>
              <a:t>proxy</a:t>
            </a:r>
            <a:r>
              <a:rPr lang="pl-PL" dirty="0"/>
              <a:t> data to the </a:t>
            </a:r>
            <a:r>
              <a:rPr lang="pl-PL" dirty="0" err="1"/>
              <a:t>second</a:t>
            </a:r>
            <a:r>
              <a:rPr lang="pl-PL" dirty="0"/>
              <a:t> </a:t>
            </a:r>
            <a:r>
              <a:rPr lang="pl-PL" dirty="0" err="1"/>
              <a:t>peer</a:t>
            </a:r>
            <a:r>
              <a:rPr lang="pl-PL" dirty="0"/>
              <a:t>. </a:t>
            </a:r>
            <a:br>
              <a:rPr lang="pl-PL" dirty="0"/>
            </a:br>
            <a:br>
              <a:rPr lang="pl-PL" dirty="0"/>
            </a:br>
            <a:r>
              <a:rPr lang="pl-PL" dirty="0"/>
              <a:t>The IP </a:t>
            </a:r>
            <a:r>
              <a:rPr lang="pl-PL" dirty="0" err="1"/>
              <a:t>address</a:t>
            </a:r>
            <a:r>
              <a:rPr lang="pl-PL" dirty="0"/>
              <a:t> of the </a:t>
            </a:r>
            <a:r>
              <a:rPr lang="pl-PL" dirty="0" err="1"/>
              <a:t>proxy</a:t>
            </a:r>
            <a:r>
              <a:rPr lang="pl-PL" dirty="0"/>
              <a:t> </a:t>
            </a:r>
            <a:r>
              <a:rPr lang="pl-PL" dirty="0" err="1"/>
              <a:t>is</a:t>
            </a:r>
            <a:r>
              <a:rPr lang="pl-PL" dirty="0"/>
              <a:t> </a:t>
            </a:r>
            <a:r>
              <a:rPr lang="pl-PL" dirty="0" err="1"/>
              <a:t>known</a:t>
            </a:r>
            <a:r>
              <a:rPr lang="pl-PL" dirty="0"/>
              <a:t> as </a:t>
            </a:r>
            <a:r>
              <a:rPr lang="pl-PL" dirty="0" err="1"/>
              <a:t>Relayed</a:t>
            </a:r>
            <a:r>
              <a:rPr lang="pl-PL" dirty="0"/>
              <a:t> Transport </a:t>
            </a:r>
            <a:r>
              <a:rPr lang="pl-PL" dirty="0" err="1"/>
              <a:t>Address</a:t>
            </a:r>
            <a:r>
              <a:rPr lang="pl-PL" dirty="0"/>
              <a:t>. It </a:t>
            </a:r>
            <a:r>
              <a:rPr lang="pl-PL" dirty="0" err="1"/>
              <a:t>is</a:t>
            </a:r>
            <a:r>
              <a:rPr lang="pl-PL" dirty="0"/>
              <a:t> </a:t>
            </a:r>
            <a:r>
              <a:rPr lang="pl-PL" dirty="0" err="1"/>
              <a:t>our</a:t>
            </a:r>
            <a:r>
              <a:rPr lang="pl-PL" dirty="0"/>
              <a:t> </a:t>
            </a:r>
            <a:r>
              <a:rPr lang="pl-PL" dirty="0" err="1"/>
              <a:t>dedicated</a:t>
            </a:r>
            <a:r>
              <a:rPr lang="pl-PL" dirty="0"/>
              <a:t> </a:t>
            </a:r>
            <a:r>
              <a:rPr lang="pl-PL" dirty="0" err="1"/>
              <a:t>proxy</a:t>
            </a:r>
            <a:r>
              <a:rPr lang="pl-PL" dirty="0"/>
              <a:t>, </a:t>
            </a:r>
            <a:r>
              <a:rPr lang="pl-PL" dirty="0" err="1"/>
              <a:t>so</a:t>
            </a:r>
            <a:r>
              <a:rPr lang="pl-PL" dirty="0"/>
              <a:t> we </a:t>
            </a:r>
            <a:r>
              <a:rPr lang="pl-PL" dirty="0" err="1"/>
              <a:t>can</a:t>
            </a:r>
            <a:r>
              <a:rPr lang="pl-PL" dirty="0"/>
              <a:t> </a:t>
            </a:r>
            <a:r>
              <a:rPr lang="pl-PL" dirty="0" err="1"/>
              <a:t>share</a:t>
            </a:r>
            <a:r>
              <a:rPr lang="pl-PL" dirty="0"/>
              <a:t> </a:t>
            </a:r>
            <a:r>
              <a:rPr lang="pl-PL" dirty="0" err="1"/>
              <a:t>this</a:t>
            </a:r>
            <a:r>
              <a:rPr lang="pl-PL" dirty="0"/>
              <a:t> </a:t>
            </a:r>
            <a:r>
              <a:rPr lang="pl-PL" dirty="0" err="1"/>
              <a:t>candidate</a:t>
            </a:r>
            <a:r>
              <a:rPr lang="pl-PL" dirty="0"/>
              <a:t> with </a:t>
            </a:r>
            <a:r>
              <a:rPr lang="pl-PL" dirty="0" err="1"/>
              <a:t>others</a:t>
            </a:r>
            <a:r>
              <a:rPr lang="pl-PL" dirty="0"/>
              <a:t> to </a:t>
            </a:r>
            <a:r>
              <a:rPr lang="pl-PL" dirty="0" err="1"/>
              <a:t>allow</a:t>
            </a:r>
            <a:r>
              <a:rPr lang="pl-PL" dirty="0"/>
              <a:t> </a:t>
            </a:r>
            <a:r>
              <a:rPr lang="pl-PL" dirty="0" err="1"/>
              <a:t>them</a:t>
            </a:r>
            <a:r>
              <a:rPr lang="pl-PL" dirty="0"/>
              <a:t> to </a:t>
            </a:r>
            <a:r>
              <a:rPr lang="pl-PL" dirty="0" err="1"/>
              <a:t>send</a:t>
            </a:r>
            <a:r>
              <a:rPr lang="pl-PL" dirty="0"/>
              <a:t> data to </a:t>
            </a:r>
            <a:r>
              <a:rPr lang="pl-PL" dirty="0" err="1"/>
              <a:t>us</a:t>
            </a:r>
            <a:r>
              <a:rPr lang="pl-PL" dirty="0"/>
              <a:t>!</a:t>
            </a:r>
            <a:br>
              <a:rPr lang="pl-PL" dirty="0"/>
            </a:br>
            <a:br>
              <a:rPr lang="pl-PL" dirty="0"/>
            </a:br>
            <a:r>
              <a:rPr lang="pl-PL" dirty="0"/>
              <a:t>Proxy </a:t>
            </a:r>
            <a:r>
              <a:rPr lang="pl-PL" dirty="0" err="1"/>
              <a:t>works</a:t>
            </a:r>
            <a:r>
              <a:rPr lang="pl-PL" dirty="0"/>
              <a:t> </a:t>
            </a:r>
            <a:r>
              <a:rPr lang="pl-PL" dirty="0" err="1"/>
              <a:t>bidirectional</a:t>
            </a:r>
            <a:r>
              <a:rPr lang="pl-PL" dirty="0"/>
              <a:t>, </a:t>
            </a:r>
            <a:r>
              <a:rPr lang="pl-PL" dirty="0" err="1"/>
              <a:t>so</a:t>
            </a:r>
            <a:r>
              <a:rPr lang="pl-PL" dirty="0"/>
              <a:t> </a:t>
            </a:r>
            <a:r>
              <a:rPr lang="pl-PL" dirty="0" err="1"/>
              <a:t>any</a:t>
            </a:r>
            <a:r>
              <a:rPr lang="pl-PL" dirty="0"/>
              <a:t> </a:t>
            </a:r>
            <a:r>
              <a:rPr lang="pl-PL" dirty="0" err="1"/>
              <a:t>outgoing</a:t>
            </a:r>
            <a:r>
              <a:rPr lang="pl-PL" dirty="0"/>
              <a:t> data </a:t>
            </a:r>
            <a:r>
              <a:rPr lang="pl-PL" dirty="0" err="1"/>
              <a:t>also</a:t>
            </a:r>
            <a:r>
              <a:rPr lang="pl-PL" dirty="0"/>
              <a:t> </a:t>
            </a:r>
            <a:r>
              <a:rPr lang="pl-PL" dirty="0" err="1"/>
              <a:t>goes</a:t>
            </a:r>
            <a:r>
              <a:rPr lang="pl-PL" dirty="0"/>
              <a:t> via TURN </a:t>
            </a:r>
            <a:r>
              <a:rPr lang="pl-PL" dirty="0" err="1"/>
              <a:t>server</a:t>
            </a:r>
            <a:r>
              <a:rPr lang="pl-PL" dirty="0"/>
              <a:t>. </a:t>
            </a:r>
            <a:r>
              <a:rPr lang="pl-PL" dirty="0" err="1"/>
              <a:t>Because</a:t>
            </a:r>
            <a:r>
              <a:rPr lang="pl-PL" dirty="0"/>
              <a:t> of </a:t>
            </a:r>
            <a:r>
              <a:rPr lang="pl-PL" dirty="0" err="1"/>
              <a:t>that</a:t>
            </a:r>
            <a:r>
              <a:rPr lang="pl-PL" dirty="0"/>
              <a:t>, </a:t>
            </a:r>
            <a:r>
              <a:rPr lang="pl-PL" dirty="0" err="1"/>
              <a:t>remote</a:t>
            </a:r>
            <a:r>
              <a:rPr lang="pl-PL" dirty="0"/>
              <a:t> </a:t>
            </a:r>
            <a:r>
              <a:rPr lang="pl-PL" dirty="0" err="1"/>
              <a:t>peer</a:t>
            </a:r>
            <a:r>
              <a:rPr lang="pl-PL" dirty="0"/>
              <a:t> </a:t>
            </a:r>
            <a:r>
              <a:rPr lang="pl-PL" dirty="0" err="1"/>
              <a:t>sees</a:t>
            </a:r>
            <a:r>
              <a:rPr lang="pl-PL" dirty="0"/>
              <a:t> </a:t>
            </a:r>
            <a:r>
              <a:rPr lang="pl-PL" dirty="0" err="1"/>
              <a:t>only</a:t>
            </a:r>
            <a:r>
              <a:rPr lang="pl-PL" dirty="0"/>
              <a:t> </a:t>
            </a:r>
            <a:r>
              <a:rPr lang="pl-PL" dirty="0" err="1"/>
              <a:t>Relayed</a:t>
            </a:r>
            <a:r>
              <a:rPr lang="pl-PL" dirty="0"/>
              <a:t> Transport </a:t>
            </a:r>
            <a:r>
              <a:rPr lang="pl-PL" dirty="0" err="1"/>
              <a:t>Address</a:t>
            </a:r>
            <a:r>
              <a:rPr lang="pl-PL" dirty="0"/>
              <a:t>.</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675526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a:p>
            <a:pPr>
              <a:buFont typeface="Wingdings" panose="05000000000000000000" pitchFamily="2" charset="2"/>
              <a:buChar char="v"/>
            </a:pPr>
            <a:r>
              <a:rPr lang="pl-PL" dirty="0" err="1"/>
              <a:t>Summary</a:t>
            </a:r>
            <a:endParaRPr lang="en-GB"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dirty="0"/>
              <a:t>TURN (Traversal Using Relays around NAT) 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br>
              <a:rPr lang="en-GB" dirty="0"/>
            </a:br>
            <a:endParaRPr lang="en-GB"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Relayed Transport Address. It is our dedicated proxy, so we can share this candidate with others to allow them to send data to us!</a:t>
            </a:r>
          </a:p>
          <a:p>
            <a:pPr algn="just"/>
            <a:r>
              <a:rPr lang="en-GB" dirty="0"/>
              <a:t>The proxy works bidirectional,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dirty="0"/>
              <a:t>Host </a:t>
            </a:r>
            <a:r>
              <a:rPr lang="pl-PL" dirty="0" err="1"/>
              <a:t>candidate</a:t>
            </a:r>
            <a:r>
              <a:rPr lang="pl-PL" dirty="0"/>
              <a:t> –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dirty="0" err="1"/>
              <a:t>Srflx</a:t>
            </a:r>
            <a:r>
              <a:rPr lang="pl-PL" dirty="0"/>
              <a:t> </a:t>
            </a:r>
            <a:r>
              <a:rPr lang="pl-PL" dirty="0" err="1"/>
              <a:t>candidate</a:t>
            </a:r>
            <a:r>
              <a:rPr lang="pl-PL" dirty="0"/>
              <a:t> –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dirty="0" err="1"/>
              <a:t>Prflx</a:t>
            </a:r>
            <a:r>
              <a:rPr lang="en-GB" dirty="0"/>
              <a:t> candidate –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dirty="0" err="1"/>
              <a:t>Relay</a:t>
            </a:r>
            <a:r>
              <a:rPr lang="pl-PL" dirty="0"/>
              <a:t> </a:t>
            </a:r>
            <a:r>
              <a:rPr lang="pl-PL" dirty="0" err="1"/>
              <a:t>candidate</a:t>
            </a:r>
            <a:r>
              <a:rPr lang="pl-PL" dirty="0"/>
              <a:t> -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Trickle Policy.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fontScale="92500" lnSpcReduction="20000"/>
          </a:bodyPr>
          <a:lstStyle/>
          <a:p>
            <a:pPr>
              <a:buFont typeface="Wingdings" panose="05000000000000000000" pitchFamily="2" charset="2"/>
              <a:buChar char="v"/>
            </a:pPr>
            <a:r>
              <a:rPr lang="pl-PL" dirty="0"/>
              <a:t>The demo </a:t>
            </a:r>
            <a:r>
              <a:rPr lang="pl-PL" dirty="0" err="1"/>
              <a:t>is</a:t>
            </a:r>
            <a:r>
              <a:rPr lang="pl-PL" dirty="0"/>
              <a:t> </a:t>
            </a:r>
            <a:r>
              <a:rPr lang="pl-PL" dirty="0" err="1"/>
              <a:t>based</a:t>
            </a:r>
            <a:r>
              <a:rPr lang="pl-PL" dirty="0"/>
              <a:t> on the ASP.NET </a:t>
            </a:r>
            <a:r>
              <a:rPr lang="pl-PL" dirty="0" err="1"/>
              <a:t>application</a:t>
            </a:r>
            <a:r>
              <a:rPr lang="pl-PL" dirty="0"/>
              <a:t> </a:t>
            </a:r>
            <a:r>
              <a:rPr lang="pl-PL" dirty="0" err="1"/>
              <a:t>running</a:t>
            </a:r>
            <a:r>
              <a:rPr lang="pl-PL" dirty="0"/>
              <a:t> on .NET 6</a:t>
            </a:r>
          </a:p>
          <a:p>
            <a:pPr>
              <a:buFont typeface="Wingdings" panose="05000000000000000000" pitchFamily="2" charset="2"/>
              <a:buChar char="v"/>
            </a:pPr>
            <a:r>
              <a:rPr lang="pl-PL" dirty="0"/>
              <a:t>It </a:t>
            </a:r>
            <a:r>
              <a:rPr lang="pl-PL" dirty="0" err="1"/>
              <a:t>allows</a:t>
            </a:r>
            <a:r>
              <a:rPr lang="pl-PL" dirty="0"/>
              <a:t> to </a:t>
            </a:r>
            <a:r>
              <a:rPr lang="pl-PL" dirty="0" err="1"/>
              <a:t>create</a:t>
            </a:r>
            <a:r>
              <a:rPr lang="pl-PL" dirty="0"/>
              <a:t> a </a:t>
            </a:r>
            <a:r>
              <a:rPr lang="pl-PL" dirty="0" err="1"/>
              <a:t>virtual</a:t>
            </a:r>
            <a:r>
              <a:rPr lang="pl-PL" dirty="0"/>
              <a:t> </a:t>
            </a:r>
            <a:r>
              <a:rPr lang="pl-PL" dirty="0" err="1"/>
              <a:t>room</a:t>
            </a:r>
            <a:r>
              <a:rPr lang="pl-PL" dirty="0"/>
              <a:t>, </a:t>
            </a:r>
            <a:r>
              <a:rPr lang="pl-PL" dirty="0" err="1"/>
              <a:t>join</a:t>
            </a:r>
            <a:r>
              <a:rPr lang="pl-PL" dirty="0"/>
              <a:t> with a </a:t>
            </a:r>
            <a:r>
              <a:rPr lang="pl-PL" dirty="0" err="1"/>
              <a:t>peer</a:t>
            </a:r>
            <a:endParaRPr lang="pl-PL" dirty="0"/>
          </a:p>
          <a:p>
            <a:pPr>
              <a:buFont typeface="Wingdings" panose="05000000000000000000" pitchFamily="2" charset="2"/>
              <a:buChar char="v"/>
            </a:pPr>
            <a:r>
              <a:rPr lang="pl-PL" dirty="0" err="1"/>
              <a:t>When</a:t>
            </a:r>
            <a:r>
              <a:rPr lang="pl-PL" dirty="0"/>
              <a:t> </a:t>
            </a:r>
            <a:r>
              <a:rPr lang="pl-PL" dirty="0" err="1"/>
              <a:t>any</a:t>
            </a:r>
            <a:r>
              <a:rPr lang="pl-PL" dirty="0"/>
              <a:t> </a:t>
            </a:r>
            <a:r>
              <a:rPr lang="pl-PL" dirty="0" err="1"/>
              <a:t>other</a:t>
            </a:r>
            <a:r>
              <a:rPr lang="pl-PL" dirty="0"/>
              <a:t> </a:t>
            </a:r>
            <a:r>
              <a:rPr lang="pl-PL" dirty="0" err="1"/>
              <a:t>peer</a:t>
            </a:r>
            <a:r>
              <a:rPr lang="pl-PL" dirty="0"/>
              <a:t> </a:t>
            </a:r>
            <a:r>
              <a:rPr lang="pl-PL" dirty="0" err="1"/>
              <a:t>joins</a:t>
            </a:r>
            <a:r>
              <a:rPr lang="pl-PL" dirty="0"/>
              <a:t> the same </a:t>
            </a:r>
            <a:r>
              <a:rPr lang="pl-PL" dirty="0" err="1"/>
              <a:t>room</a:t>
            </a:r>
            <a:r>
              <a:rPr lang="pl-PL" dirty="0"/>
              <a:t>, P2P audio-video </a:t>
            </a:r>
            <a:r>
              <a:rPr lang="pl-PL" dirty="0" err="1"/>
              <a:t>conference</a:t>
            </a:r>
            <a:r>
              <a:rPr lang="pl-PL" dirty="0"/>
              <a:t> </a:t>
            </a:r>
            <a:r>
              <a:rPr lang="pl-PL" dirty="0" err="1"/>
              <a:t>starts</a:t>
            </a:r>
            <a:r>
              <a:rPr lang="pl-PL" dirty="0"/>
              <a:t> </a:t>
            </a:r>
            <a:r>
              <a:rPr lang="pl-PL" dirty="0" err="1"/>
              <a:t>automatically</a:t>
            </a:r>
            <a:endParaRPr lang="pl-PL" dirty="0"/>
          </a:p>
          <a:p>
            <a:pPr>
              <a:buFont typeface="Wingdings" panose="05000000000000000000" pitchFamily="2" charset="2"/>
              <a:buChar char="v"/>
            </a:pPr>
            <a:r>
              <a:rPr lang="pl-PL" dirty="0" err="1"/>
              <a:t>Frontend</a:t>
            </a:r>
            <a:r>
              <a:rPr lang="pl-PL" dirty="0"/>
              <a:t> </a:t>
            </a:r>
            <a:r>
              <a:rPr lang="pl-PL" dirty="0" err="1"/>
              <a:t>code</a:t>
            </a:r>
            <a:r>
              <a:rPr lang="pl-PL" dirty="0"/>
              <a:t> </a:t>
            </a:r>
            <a:r>
              <a:rPr lang="pl-PL" dirty="0" err="1"/>
              <a:t>is</a:t>
            </a:r>
            <a:r>
              <a:rPr lang="pl-PL" dirty="0"/>
              <a:t> </a:t>
            </a:r>
            <a:r>
              <a:rPr lang="pl-PL" dirty="0" err="1"/>
              <a:t>defined</a:t>
            </a:r>
            <a:r>
              <a:rPr lang="pl-PL" dirty="0"/>
              <a:t> in chat.js</a:t>
            </a:r>
          </a:p>
          <a:p>
            <a:pPr>
              <a:buFont typeface="Wingdings" panose="05000000000000000000" pitchFamily="2" charset="2"/>
              <a:buChar char="v"/>
            </a:pPr>
            <a:r>
              <a:rPr lang="pl-PL" dirty="0" err="1"/>
              <a:t>All</a:t>
            </a:r>
            <a:r>
              <a:rPr lang="pl-PL" dirty="0"/>
              <a:t> </a:t>
            </a:r>
            <a:r>
              <a:rPr lang="pl-PL" dirty="0" err="1"/>
              <a:t>required</a:t>
            </a:r>
            <a:r>
              <a:rPr lang="pl-PL" dirty="0"/>
              <a:t> </a:t>
            </a:r>
            <a:r>
              <a:rPr lang="pl-PL" dirty="0" err="1"/>
              <a:t>signaling</a:t>
            </a:r>
            <a:r>
              <a:rPr lang="pl-PL" dirty="0"/>
              <a:t> </a:t>
            </a:r>
            <a:r>
              <a:rPr lang="pl-PL" dirty="0" err="1"/>
              <a:t>is</a:t>
            </a:r>
            <a:r>
              <a:rPr lang="pl-PL" dirty="0"/>
              <a:t> </a:t>
            </a:r>
            <a:r>
              <a:rPr lang="pl-PL" dirty="0" err="1"/>
              <a:t>written</a:t>
            </a:r>
            <a:r>
              <a:rPr lang="pl-PL" dirty="0"/>
              <a:t> in </a:t>
            </a:r>
            <a:r>
              <a:rPr lang="pl-PL" dirty="0" err="1"/>
              <a:t>Signal.R</a:t>
            </a:r>
            <a:r>
              <a:rPr lang="pl-PL" dirty="0"/>
              <a:t>. It </a:t>
            </a:r>
            <a:r>
              <a:rPr lang="pl-PL" dirty="0" err="1"/>
              <a:t>allows</a:t>
            </a:r>
            <a:r>
              <a:rPr lang="pl-PL" dirty="0"/>
              <a:t> </a:t>
            </a:r>
            <a:r>
              <a:rPr lang="pl-PL" dirty="0" err="1"/>
              <a:t>peers</a:t>
            </a:r>
            <a:r>
              <a:rPr lang="pl-PL" dirty="0"/>
              <a:t> to exchange </a:t>
            </a:r>
            <a:r>
              <a:rPr lang="pl-PL" dirty="0" err="1"/>
              <a:t>messages</a:t>
            </a:r>
            <a:r>
              <a:rPr lang="pl-PL" dirty="0"/>
              <a:t> and </a:t>
            </a:r>
            <a:r>
              <a:rPr lang="pl-PL" dirty="0" err="1"/>
              <a:t>manages</a:t>
            </a:r>
            <a:r>
              <a:rPr lang="pl-PL" dirty="0"/>
              <a:t> the </a:t>
            </a:r>
            <a:r>
              <a:rPr lang="pl-PL" dirty="0" err="1"/>
              <a:t>room</a:t>
            </a:r>
            <a:r>
              <a:rPr lang="pl-PL" dirty="0"/>
              <a:t>.</a:t>
            </a:r>
          </a:p>
          <a:p>
            <a:pPr>
              <a:buFont typeface="Wingdings" panose="05000000000000000000" pitchFamily="2" charset="2"/>
              <a:buChar char="v"/>
            </a:pPr>
            <a:r>
              <a:rPr lang="pl-PL" dirty="0" err="1"/>
              <a:t>All</a:t>
            </a:r>
            <a:r>
              <a:rPr lang="pl-PL" dirty="0"/>
              <a:t> </a:t>
            </a:r>
            <a:r>
              <a:rPr lang="pl-PL" dirty="0" err="1"/>
              <a:t>messages</a:t>
            </a:r>
            <a:r>
              <a:rPr lang="pl-PL" dirty="0"/>
              <a:t> </a:t>
            </a:r>
            <a:r>
              <a:rPr lang="pl-PL" dirty="0" err="1"/>
              <a:t>are</a:t>
            </a:r>
            <a:r>
              <a:rPr lang="pl-PL" dirty="0"/>
              <a:t> </a:t>
            </a:r>
            <a:r>
              <a:rPr lang="pl-PL" dirty="0" err="1"/>
              <a:t>logged</a:t>
            </a:r>
            <a:r>
              <a:rPr lang="pl-PL" dirty="0"/>
              <a:t> to the </a:t>
            </a:r>
            <a:r>
              <a:rPr lang="pl-PL" dirty="0" err="1"/>
              <a:t>console</a:t>
            </a:r>
            <a:r>
              <a:rPr lang="pl-PL" dirty="0"/>
              <a:t>, </a:t>
            </a:r>
            <a:r>
              <a:rPr lang="pl-PL" dirty="0" err="1"/>
              <a:t>so</a:t>
            </a:r>
            <a:r>
              <a:rPr lang="pl-PL" dirty="0"/>
              <a:t> we </a:t>
            </a:r>
            <a:r>
              <a:rPr lang="pl-PL" dirty="0" err="1"/>
              <a:t>can</a:t>
            </a:r>
            <a:r>
              <a:rPr lang="pl-PL" dirty="0"/>
              <a:t> </a:t>
            </a:r>
            <a:r>
              <a:rPr lang="pl-PL" dirty="0" err="1"/>
              <a:t>see</a:t>
            </a:r>
            <a:r>
              <a:rPr lang="pl-PL" dirty="0"/>
              <a:t> </a:t>
            </a:r>
            <a:r>
              <a:rPr lang="pl-PL" dirty="0" err="1"/>
              <a:t>WebRTC</a:t>
            </a:r>
            <a:r>
              <a:rPr lang="pl-PL" dirty="0"/>
              <a:t> </a:t>
            </a:r>
            <a:r>
              <a:rPr lang="pl-PL" dirty="0" err="1"/>
              <a:t>offer</a:t>
            </a:r>
            <a:r>
              <a:rPr lang="pl-PL" dirty="0"/>
              <a:t>, </a:t>
            </a:r>
            <a:r>
              <a:rPr lang="pl-PL" dirty="0" err="1"/>
              <a:t>remote</a:t>
            </a:r>
            <a:r>
              <a:rPr lang="pl-PL" dirty="0"/>
              <a:t> </a:t>
            </a:r>
            <a:r>
              <a:rPr lang="pl-PL" dirty="0" err="1"/>
              <a:t>response</a:t>
            </a:r>
            <a:r>
              <a:rPr lang="pl-PL" dirty="0"/>
              <a:t> and </a:t>
            </a:r>
            <a:r>
              <a:rPr lang="pl-PL" dirty="0" err="1"/>
              <a:t>dynamic</a:t>
            </a:r>
            <a:r>
              <a:rPr lang="pl-PL" dirty="0"/>
              <a:t> list of </a:t>
            </a:r>
            <a:r>
              <a:rPr lang="pl-PL" dirty="0" err="1"/>
              <a:t>candidates</a:t>
            </a:r>
            <a:endParaRPr lang="pl-PL" dirty="0"/>
          </a:p>
          <a:p>
            <a:pPr>
              <a:buFont typeface="Wingdings" panose="05000000000000000000" pitchFamily="2" charset="2"/>
              <a:buChar char="v"/>
            </a:pPr>
            <a:r>
              <a:rPr lang="pl-PL" dirty="0"/>
              <a:t>To </a:t>
            </a:r>
            <a:r>
              <a:rPr lang="pl-PL" dirty="0" err="1"/>
              <a:t>simplify</a:t>
            </a:r>
            <a:r>
              <a:rPr lang="pl-PL" dirty="0"/>
              <a:t> the demo, </a:t>
            </a:r>
            <a:r>
              <a:rPr lang="pl-PL" dirty="0" err="1"/>
              <a:t>it</a:t>
            </a:r>
            <a:r>
              <a:rPr lang="pl-PL" dirty="0"/>
              <a:t> </a:t>
            </a:r>
            <a:r>
              <a:rPr lang="pl-PL" dirty="0" err="1"/>
              <a:t>uses</a:t>
            </a:r>
            <a:r>
              <a:rPr lang="pl-PL" dirty="0"/>
              <a:t> </a:t>
            </a:r>
            <a:r>
              <a:rPr lang="pl-PL" dirty="0" err="1"/>
              <a:t>only</a:t>
            </a:r>
            <a:r>
              <a:rPr lang="pl-PL" dirty="0"/>
              <a:t> </a:t>
            </a:r>
            <a:r>
              <a:rPr lang="pl-PL" dirty="0" err="1"/>
              <a:t>free</a:t>
            </a:r>
            <a:r>
              <a:rPr lang="pl-PL" dirty="0"/>
              <a:t> STUN </a:t>
            </a:r>
            <a:r>
              <a:rPr lang="pl-PL" dirty="0" err="1"/>
              <a:t>server</a:t>
            </a:r>
            <a:r>
              <a:rPr lang="pl-PL" dirty="0"/>
              <a:t> from Google</a:t>
            </a:r>
          </a:p>
          <a:p>
            <a:pPr marL="0" indent="0" algn="ctr">
              <a:buNone/>
            </a:pP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9055835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The demo is based on the ASP.NET application running on .NET 6</a:t>
            </a:r>
            <a:endParaRPr lang="pl-PL" dirty="0"/>
          </a:p>
          <a:p>
            <a:pPr algn="just">
              <a:buFont typeface="Wingdings" panose="05000000000000000000" pitchFamily="2" charset="2"/>
              <a:buChar char="v"/>
            </a:pPr>
            <a:r>
              <a:rPr lang="en-GB" dirty="0"/>
              <a:t>It allows creating of a virtual room,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chat.js</a:t>
            </a:r>
            <a:endParaRPr lang="pl-PL" dirty="0"/>
          </a:p>
          <a:p>
            <a:pPr algn="just">
              <a:buFont typeface="Wingdings" panose="05000000000000000000" pitchFamily="2" charset="2"/>
              <a:buChar char="v"/>
            </a:pPr>
            <a:r>
              <a:rPr lang="en-GB" dirty="0"/>
              <a:t>All required </a:t>
            </a:r>
            <a:r>
              <a:rPr lang="en-GB" dirty="0" err="1"/>
              <a:t>signaling</a:t>
            </a:r>
            <a:r>
              <a:rPr lang="en-GB" dirty="0"/>
              <a:t> is written in </a:t>
            </a:r>
            <a:r>
              <a:rPr lang="en-GB" dirty="0" err="1"/>
              <a:t>Signal.R</a:t>
            </a:r>
            <a:r>
              <a:rPr lang="en-GB" dirty="0"/>
              <a:t>. </a:t>
            </a:r>
            <a:endParaRPr lang="pl-PL" dirty="0"/>
          </a:p>
          <a:p>
            <a:pPr algn="just">
              <a:buFont typeface="Wingdings" panose="05000000000000000000" pitchFamily="2" charset="2"/>
              <a:buChar char="v"/>
            </a:pPr>
            <a:r>
              <a:rPr lang="en-GB" dirty="0"/>
              <a:t>It allows peers to exchange messages and manages the room.</a:t>
            </a:r>
            <a:endParaRPr lang="pl-PL" dirty="0"/>
          </a:p>
          <a:p>
            <a:pPr algn="just">
              <a:buFont typeface="Wingdings" panose="05000000000000000000" pitchFamily="2" charset="2"/>
              <a:buChar char="v"/>
            </a:pPr>
            <a:r>
              <a:rPr lang="en-GB" dirty="0"/>
              <a:t>All 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Twilio Voice/Video SDK, </a:t>
            </a:r>
            <a:r>
              <a:rPr lang="en-GB" dirty="0" err="1"/>
              <a:t>LiveSwitch</a:t>
            </a:r>
            <a:r>
              <a:rPr lang="en-GB" dirty="0"/>
              <a:t> SDK or Amazon Kinesis SDK.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t>it</a:t>
            </a:r>
            <a:r>
              <a:rPr lang="pl-PL" dirty="0"/>
              <a:t> was </a:t>
            </a:r>
            <a:r>
              <a:rPr lang="pl-PL" dirty="0" err="1"/>
              <a:t>decided</a:t>
            </a:r>
            <a:r>
              <a:rPr lang="pl-PL" dirty="0"/>
              <a:t> </a:t>
            </a:r>
            <a:r>
              <a:rPr lang="pl-PL" dirty="0" err="1"/>
              <a:t>that</a:t>
            </a:r>
            <a:r>
              <a:rPr lang="pl-PL" dirty="0"/>
              <a:t> </a:t>
            </a:r>
            <a:r>
              <a:rPr lang="pl-PL" dirty="0" err="1"/>
              <a:t>both</a:t>
            </a:r>
            <a:r>
              <a:rPr lang="pl-PL" dirty="0"/>
              <a:t> </a:t>
            </a:r>
            <a:r>
              <a:rPr lang="pl-PL" dirty="0" err="1"/>
              <a:t>peers</a:t>
            </a:r>
            <a:r>
              <a:rPr lang="pl-PL" dirty="0"/>
              <a:t> </a:t>
            </a:r>
            <a:r>
              <a:rPr lang="pl-PL" dirty="0" err="1"/>
              <a:t>should</a:t>
            </a:r>
            <a:r>
              <a:rPr lang="pl-PL" dirty="0"/>
              <a:t> </a:t>
            </a:r>
            <a:r>
              <a:rPr lang="pl-PL" dirty="0" err="1"/>
              <a:t>use</a:t>
            </a:r>
            <a:r>
              <a:rPr lang="pl-PL" dirty="0"/>
              <a:t> the same ICE </a:t>
            </a:r>
            <a:r>
              <a:rPr lang="pl-PL" dirty="0" err="1"/>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US E, and peers in West US use TURN US W. Due to network </a:t>
            </a:r>
            <a:r>
              <a:rPr lang="en-GB" dirty="0" err="1"/>
              <a:t>behaviors</a:t>
            </a:r>
            <a:r>
              <a:rPr lang="en-GB" dirty="0"/>
              <a:t>, it is much faster to connect two data </a:t>
            </a:r>
            <a:r>
              <a:rPr lang="en-GB" dirty="0" err="1"/>
              <a:t>centers</a:t>
            </a:r>
            <a:r>
              <a:rPr lang="en-GB" dirty="0"/>
              <a:t> with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our code was manually selecting the best data </a:t>
            </a:r>
            <a:r>
              <a:rPr lang="en-GB" dirty="0" err="1"/>
              <a:t>center</a:t>
            </a:r>
            <a:r>
              <a:rPr lang="en-GB" dirty="0"/>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 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an internal geo-specific load balancer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global.iceprovider.org 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a:t>
            </a:r>
            <a:r>
              <a:rPr lang="en-GB" dirty="0" err="1"/>
              <a:t>datacenter</a:t>
            </a:r>
            <a:r>
              <a:rPr lang="en-GB" dirty="0"/>
              <a:t> should be selected. For example, even if the client is based in Germany and we have a German </a:t>
            </a:r>
            <a:r>
              <a:rPr lang="en-GB" dirty="0" err="1"/>
              <a:t>datacenter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92500"/>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a:p>
            <a:pPr algn="just">
              <a:buFont typeface="Wingdings" panose="05000000000000000000" pitchFamily="2" charset="2"/>
              <a:buChar char="v"/>
            </a:pPr>
            <a:r>
              <a:rPr lang="pl-PL" dirty="0" err="1">
                <a:solidFill>
                  <a:schemeClr val="tx1"/>
                </a:solidFill>
              </a:rPr>
              <a:t>Specification</a:t>
            </a:r>
            <a:r>
              <a:rPr lang="pl-PL" dirty="0">
                <a:solidFill>
                  <a:schemeClr val="tx1"/>
                </a:solidFill>
              </a:rPr>
              <a:t> </a:t>
            </a:r>
            <a:r>
              <a:rPr lang="pl-PL" dirty="0" err="1">
                <a:solidFill>
                  <a:schemeClr val="tx1"/>
                </a:solidFill>
              </a:rPr>
              <a:t>published</a:t>
            </a:r>
            <a:r>
              <a:rPr lang="pl-PL" dirty="0">
                <a:solidFill>
                  <a:schemeClr val="tx1"/>
                </a:solidFill>
              </a:rPr>
              <a:t> by W3C (World </a:t>
            </a:r>
            <a:r>
              <a:rPr lang="pl-PL" dirty="0" err="1">
                <a:solidFill>
                  <a:schemeClr val="tx1"/>
                </a:solidFill>
              </a:rPr>
              <a:t>wide</a:t>
            </a:r>
            <a:r>
              <a:rPr lang="pl-PL" dirty="0">
                <a:solidFill>
                  <a:schemeClr val="tx1"/>
                </a:solidFill>
              </a:rPr>
              <a:t> Web </a:t>
            </a:r>
            <a:r>
              <a:rPr lang="pl-PL" dirty="0" err="1">
                <a:solidFill>
                  <a:schemeClr val="tx1"/>
                </a:solidFill>
              </a:rPr>
              <a:t>Consorpium</a:t>
            </a:r>
            <a:r>
              <a:rPr lang="pl-PL" dirty="0">
                <a:solidFill>
                  <a:schemeClr val="tx1"/>
                </a:solidFill>
              </a:rPr>
              <a:t>) and IETF (Internet Engineering </a:t>
            </a:r>
            <a:r>
              <a:rPr lang="pl-PL" dirty="0" err="1">
                <a:solidFill>
                  <a:schemeClr val="tx1"/>
                </a:solidFill>
              </a:rPr>
              <a:t>Task</a:t>
            </a:r>
            <a:r>
              <a:rPr lang="pl-PL" dirty="0">
                <a:solidFill>
                  <a:schemeClr val="tx1"/>
                </a:solidFill>
              </a:rPr>
              <a:t> Force)</a:t>
            </a:r>
            <a:endParaRPr lang="en-GB"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we thought that all peers of the call need to use the same Ice Provider. </a:t>
            </a:r>
            <a:endParaRPr lang="pl-PL" dirty="0"/>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discovered</a:t>
            </a:r>
            <a:r>
              <a:rPr lang="pl-PL" dirty="0"/>
              <a:t> </a:t>
            </a:r>
            <a:r>
              <a:rPr lang="pl-PL" dirty="0" err="1"/>
              <a:t>that</a:t>
            </a:r>
            <a:r>
              <a:rPr lang="pl-PL" dirty="0"/>
              <a:t> ICE, STUN and TURN </a:t>
            </a:r>
            <a:r>
              <a:rPr lang="pl-PL" dirty="0" err="1"/>
              <a:t>are</a:t>
            </a:r>
            <a:r>
              <a:rPr lang="pl-PL" dirty="0"/>
              <a:t> </a:t>
            </a:r>
            <a:r>
              <a:rPr lang="pl-PL" dirty="0" err="1"/>
              <a:t>protocols</a:t>
            </a:r>
            <a:r>
              <a:rPr lang="pl-PL" dirty="0"/>
              <a:t> </a:t>
            </a:r>
            <a:r>
              <a:rPr lang="pl-PL" dirty="0" err="1"/>
              <a:t>that</a:t>
            </a:r>
            <a:r>
              <a:rPr lang="pl-PL" dirty="0"/>
              <a:t> </a:t>
            </a:r>
            <a:r>
              <a:rPr lang="pl-PL" dirty="0" err="1"/>
              <a:t>are</a:t>
            </a:r>
            <a:r>
              <a:rPr lang="pl-PL" dirty="0"/>
              <a:t> not </a:t>
            </a:r>
            <a:r>
              <a:rPr lang="pl-PL" dirty="0" err="1"/>
              <a:t>bounded</a:t>
            </a:r>
            <a:r>
              <a:rPr lang="pl-PL" dirty="0"/>
              <a:t> to </a:t>
            </a:r>
            <a:r>
              <a:rPr lang="pl-PL" dirty="0" err="1"/>
              <a:t>any</a:t>
            </a:r>
            <a:r>
              <a:rPr lang="pl-PL" dirty="0"/>
              <a:t> </a:t>
            </a:r>
            <a:r>
              <a:rPr lang="pl-PL" dirty="0" err="1"/>
              <a:t>specific</a:t>
            </a:r>
            <a:r>
              <a:rPr lang="pl-PL" dirty="0"/>
              <a:t> ICE Provider and </a:t>
            </a:r>
            <a:r>
              <a:rPr lang="pl-PL" dirty="0" err="1"/>
              <a:t>there</a:t>
            </a:r>
            <a:r>
              <a:rPr lang="pl-PL" dirty="0"/>
              <a:t> </a:t>
            </a:r>
            <a:r>
              <a:rPr lang="pl-PL" dirty="0" err="1"/>
              <a:t>is</a:t>
            </a:r>
            <a:r>
              <a:rPr lang="pl-PL" dirty="0"/>
              <a:t> no </a:t>
            </a:r>
            <a:r>
              <a:rPr lang="pl-PL" dirty="0" err="1"/>
              <a:t>technical</a:t>
            </a:r>
            <a:r>
              <a:rPr lang="pl-PL" dirty="0"/>
              <a:t> </a:t>
            </a:r>
            <a:r>
              <a:rPr lang="pl-PL" dirty="0" err="1"/>
              <a:t>requirement</a:t>
            </a:r>
            <a:r>
              <a:rPr lang="pl-PL" dirty="0"/>
              <a:t> </a:t>
            </a:r>
            <a:r>
              <a:rPr lang="pl-PL" dirty="0" err="1"/>
              <a:t>that</a:t>
            </a:r>
            <a:r>
              <a:rPr lang="pl-PL" dirty="0"/>
              <a:t> </a:t>
            </a:r>
            <a:r>
              <a:rPr lang="pl-PL" dirty="0" err="1"/>
              <a:t>forces</a:t>
            </a:r>
            <a:r>
              <a:rPr lang="pl-PL" dirty="0"/>
              <a:t> </a:t>
            </a:r>
            <a:r>
              <a:rPr lang="pl-PL" dirty="0" err="1"/>
              <a:t>using</a:t>
            </a:r>
            <a:r>
              <a:rPr lang="pl-PL" dirty="0"/>
              <a:t> the same </a:t>
            </a:r>
            <a:r>
              <a:rPr lang="pl-PL" dirty="0" err="1"/>
              <a:t>provider</a:t>
            </a:r>
            <a:r>
              <a:rPr lang="pl-PL" dirty="0"/>
              <a:t> (</a:t>
            </a:r>
            <a:r>
              <a:rPr lang="pl-PL" dirty="0" err="1"/>
              <a:t>company</a:t>
            </a:r>
            <a:r>
              <a:rPr lang="pl-PL" dirty="0"/>
              <a:t>) on </a:t>
            </a:r>
            <a:r>
              <a:rPr lang="pl-PL" dirty="0" err="1"/>
              <a:t>both</a:t>
            </a:r>
            <a:r>
              <a:rPr lang="pl-PL" dirty="0"/>
              <a:t> </a:t>
            </a:r>
            <a:r>
              <a:rPr lang="pl-PL"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dirty="0"/>
              <a:t>WebRTC allows browsers to stream files directly to one another, reducing or entirely removing the need for server-side file hosting. </a:t>
            </a:r>
            <a:r>
              <a:rPr lang="en-GB" dirty="0" err="1"/>
              <a:t>WebTorrent</a:t>
            </a:r>
            <a:r>
              <a:rPr lang="en-GB" dirty="0"/>
              <a:t> uses WebRTC as a transport later to send &amp; receive files with P2P</a:t>
            </a:r>
          </a:p>
          <a:p>
            <a:pPr algn="just">
              <a:buFont typeface="Wingdings" panose="05000000000000000000" pitchFamily="2" charset="2"/>
              <a:buChar char="v"/>
            </a:pPr>
            <a:r>
              <a:rPr lang="en-GB" dirty="0"/>
              <a:t>A few CDNs, like </a:t>
            </a:r>
            <a:r>
              <a:rPr lang="pl-PL" dirty="0"/>
              <a:t>Peer5 </a:t>
            </a:r>
            <a:r>
              <a:rPr lang="pl-PL" dirty="0" err="1"/>
              <a:t>owned</a:t>
            </a:r>
            <a:r>
              <a:rPr lang="pl-PL" dirty="0"/>
              <a:t> by Microsoft, </a:t>
            </a:r>
            <a:r>
              <a:rPr lang="en-GB" dirty="0"/>
              <a:t>use the client's bandwidth to upload media to other connected peers,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CND.</a:t>
            </a: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85000" lnSpcReduction="20000"/>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endParaRPr lang="pl-PL" dirty="0">
              <a:solidFill>
                <a:schemeClr val="tx1"/>
              </a:solidFill>
            </a:endParaRPr>
          </a:p>
          <a:p>
            <a:pPr algn="just">
              <a:buFont typeface="Wingdings" panose="05000000000000000000" pitchFamily="2" charset="2"/>
              <a:buChar char="v"/>
            </a:pPr>
            <a:r>
              <a:rPr lang="en-GB" dirty="0">
                <a:solidFill>
                  <a:schemeClr val="tx1"/>
                </a:solidFill>
              </a:rPr>
              <a:t>It was decided that the new team and technology will be used to add audio &amp; video chat to the Gmail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 </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2021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During that time Google worked on standardizing relevant protocols and APIs in IETF and W3CIn 2011 W3C published the first draft of the specification</a:t>
            </a:r>
            <a:endParaRPr lang="pl-PL" dirty="0">
              <a:solidFill>
                <a:schemeClr val="tx1"/>
              </a:solidFill>
            </a:endParaRPr>
          </a:p>
          <a:p>
            <a:pPr algn="just">
              <a:buFont typeface="Wingdings" panose="05000000000000000000" pitchFamily="2" charset="2"/>
              <a:buChar char="v"/>
            </a:pPr>
            <a:r>
              <a:rPr lang="en-GB" dirty="0">
                <a:solidFill>
                  <a:schemeClr val="tx1"/>
                </a:solidFill>
              </a:rPr>
              <a:t>In November 2017, the WebRTC 1.0 specification transitioned from Working Draft to a Candidate Recommendation</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 It means that the standard is now approved by the W3C, indicating its readiness for deployment to the public</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dirty="0" err="1"/>
              <a:t>RTCDataChannel</a:t>
            </a:r>
            <a:r>
              <a:rPr lang="en-GB" dirty="0"/>
              <a:t> – allows bidirectional communication between the peers</a:t>
            </a:r>
          </a:p>
          <a:p>
            <a:pPr algn="just">
              <a:buFont typeface="Wingdings" panose="05000000000000000000" pitchFamily="2" charset="2"/>
              <a:buChar char="v"/>
            </a:pPr>
            <a:r>
              <a:rPr lang="en-GB" dirty="0" err="1"/>
              <a:t>getStats</a:t>
            </a:r>
            <a:r>
              <a:rPr lang="en-GB" dirty="0"/>
              <a:t> – returns statistics about the WebRTC connection</a:t>
            </a:r>
          </a:p>
          <a:p>
            <a:pPr algn="just"/>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en-GB" dirty="0" err="1"/>
              <a:t>signaling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dirty="0" err="1"/>
              <a:t>Websockets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Session Description Protocol (SDP).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err="1"/>
              <a:t>vThe</a:t>
            </a:r>
            <a:r>
              <a:rPr lang="en-GB" dirty="0"/>
              <a:t>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buFont typeface="Wingdings" panose="05000000000000000000" pitchFamily="2" charset="2"/>
              <a:buChar char="v"/>
            </a:pPr>
            <a:r>
              <a:rPr lang="pl-PL" dirty="0"/>
              <a:t>It </a:t>
            </a:r>
            <a:r>
              <a:rPr lang="pl-PL" dirty="0" err="1"/>
              <a:t>is</a:t>
            </a:r>
            <a:r>
              <a:rPr lang="pl-PL" dirty="0"/>
              <a:t> a </a:t>
            </a:r>
            <a:r>
              <a:rPr lang="pl-PL" dirty="0" err="1"/>
              <a:t>protocol</a:t>
            </a:r>
            <a:r>
              <a:rPr lang="pl-PL" dirty="0"/>
              <a:t> </a:t>
            </a:r>
            <a:r>
              <a:rPr lang="pl-PL" dirty="0" err="1"/>
              <a:t>based</a:t>
            </a:r>
            <a:r>
              <a:rPr lang="pl-PL" dirty="0"/>
              <a:t> on </a:t>
            </a:r>
            <a:r>
              <a:rPr lang="pl-PL" dirty="0" err="1"/>
              <a:t>key</a:t>
            </a:r>
            <a:r>
              <a:rPr lang="pl-PL" dirty="0"/>
              <a:t>/</a:t>
            </a:r>
            <a:r>
              <a:rPr lang="pl-PL" dirty="0" err="1"/>
              <a:t>value</a:t>
            </a:r>
            <a:r>
              <a:rPr lang="pl-PL" dirty="0"/>
              <a:t> </a:t>
            </a:r>
            <a:r>
              <a:rPr lang="pl-PL" dirty="0" err="1"/>
              <a:t>pairs</a:t>
            </a:r>
            <a:r>
              <a:rPr lang="pl-PL" dirty="0"/>
              <a:t>, with a </a:t>
            </a:r>
            <a:r>
              <a:rPr lang="pl-PL" dirty="0" err="1"/>
              <a:t>newline</a:t>
            </a:r>
            <a:r>
              <a:rPr lang="pl-PL" dirty="0"/>
              <a:t> </a:t>
            </a:r>
            <a:r>
              <a:rPr lang="pl-PL" dirty="0" err="1"/>
              <a:t>after</a:t>
            </a:r>
            <a:r>
              <a:rPr lang="pl-PL" dirty="0"/>
              <a:t> </a:t>
            </a:r>
            <a:r>
              <a:rPr lang="pl-PL" dirty="0" err="1"/>
              <a:t>each</a:t>
            </a:r>
            <a:r>
              <a:rPr lang="pl-PL" dirty="0"/>
              <a:t> </a:t>
            </a:r>
            <a:r>
              <a:rPr lang="pl-PL" dirty="0" err="1"/>
              <a:t>value</a:t>
            </a:r>
            <a:endParaRPr lang="pl-PL" dirty="0"/>
          </a:p>
          <a:p>
            <a:pPr>
              <a:buFont typeface="Wingdings" panose="05000000000000000000" pitchFamily="2" charset="2"/>
              <a:buChar char="v"/>
            </a:pPr>
            <a:r>
              <a:rPr lang="pl-PL" dirty="0"/>
              <a:t>It </a:t>
            </a:r>
            <a:r>
              <a:rPr lang="pl-PL" dirty="0" err="1"/>
              <a:t>is</a:t>
            </a:r>
            <a:r>
              <a:rPr lang="pl-PL" dirty="0"/>
              <a:t> </a:t>
            </a:r>
            <a:r>
              <a:rPr lang="pl-PL" dirty="0" err="1"/>
              <a:t>similar</a:t>
            </a:r>
            <a:r>
              <a:rPr lang="pl-PL" dirty="0"/>
              <a:t> to the </a:t>
            </a:r>
            <a:r>
              <a:rPr lang="pl-PL" dirty="0" err="1"/>
              <a:t>well-known</a:t>
            </a:r>
            <a:r>
              <a:rPr lang="pl-PL" dirty="0"/>
              <a:t> INI file</a:t>
            </a:r>
          </a:p>
          <a:p>
            <a:pPr>
              <a:buFont typeface="Wingdings" panose="05000000000000000000" pitchFamily="2" charset="2"/>
              <a:buChar char="v"/>
            </a:pPr>
            <a:r>
              <a:rPr lang="pl-PL" dirty="0"/>
              <a:t>A single SDP </a:t>
            </a:r>
            <a:r>
              <a:rPr lang="pl-PL" dirty="0" err="1"/>
              <a:t>message</a:t>
            </a:r>
            <a:r>
              <a:rPr lang="pl-PL" dirty="0"/>
              <a:t> </a:t>
            </a:r>
            <a:r>
              <a:rPr lang="pl-PL" dirty="0" err="1"/>
              <a:t>contains</a:t>
            </a:r>
            <a:r>
              <a:rPr lang="pl-PL" dirty="0"/>
              <a:t> zero </a:t>
            </a:r>
            <a:r>
              <a:rPr lang="pl-PL" dirty="0" err="1"/>
              <a:t>or</a:t>
            </a:r>
            <a:r>
              <a:rPr lang="pl-PL" dirty="0"/>
              <a:t> </a:t>
            </a:r>
            <a:r>
              <a:rPr lang="pl-PL" dirty="0" err="1"/>
              <a:t>more</a:t>
            </a:r>
            <a:r>
              <a:rPr lang="pl-PL" dirty="0"/>
              <a:t> Media </a:t>
            </a:r>
            <a:r>
              <a:rPr lang="pl-PL" dirty="0" err="1"/>
              <a:t>Descriptors</a:t>
            </a:r>
            <a:r>
              <a:rPr lang="pl-PL" dirty="0"/>
              <a:t>. Media </a:t>
            </a:r>
            <a:r>
              <a:rPr lang="pl-PL" dirty="0" err="1"/>
              <a:t>Descriptor</a:t>
            </a:r>
            <a:r>
              <a:rPr lang="pl-PL" dirty="0"/>
              <a:t> </a:t>
            </a:r>
            <a:r>
              <a:rPr lang="pl-PL" dirty="0" err="1"/>
              <a:t>usually</a:t>
            </a:r>
            <a:r>
              <a:rPr lang="pl-PL" dirty="0"/>
              <a:t> </a:t>
            </a:r>
            <a:r>
              <a:rPr lang="pl-PL" dirty="0" err="1"/>
              <a:t>maps</a:t>
            </a:r>
            <a:r>
              <a:rPr lang="pl-PL" dirty="0"/>
              <a:t> a single </a:t>
            </a:r>
            <a:r>
              <a:rPr lang="pl-PL" dirty="0" err="1"/>
              <a:t>stream</a:t>
            </a:r>
            <a:r>
              <a:rPr lang="pl-PL" dirty="0"/>
              <a:t> of data. </a:t>
            </a:r>
            <a:r>
              <a:rPr lang="pl-PL" dirty="0" err="1"/>
              <a:t>So</a:t>
            </a:r>
            <a:r>
              <a:rPr lang="pl-PL" dirty="0"/>
              <a:t> </a:t>
            </a:r>
            <a:r>
              <a:rPr lang="pl-PL" dirty="0" err="1"/>
              <a:t>if</a:t>
            </a:r>
            <a:r>
              <a:rPr lang="pl-PL" dirty="0"/>
              <a:t> we want to </a:t>
            </a:r>
            <a:r>
              <a:rPr lang="pl-PL" dirty="0" err="1"/>
              <a:t>describe</a:t>
            </a:r>
            <a:r>
              <a:rPr lang="pl-PL" dirty="0"/>
              <a:t> 2 video </a:t>
            </a:r>
            <a:r>
              <a:rPr lang="pl-PL" dirty="0" err="1"/>
              <a:t>streams</a:t>
            </a:r>
            <a:r>
              <a:rPr lang="pl-PL" dirty="0"/>
              <a:t> and 2 audio </a:t>
            </a:r>
            <a:r>
              <a:rPr lang="pl-PL" dirty="0" err="1"/>
              <a:t>streams</a:t>
            </a:r>
            <a:r>
              <a:rPr lang="pl-PL" dirty="0"/>
              <a:t>, SDP </a:t>
            </a:r>
            <a:r>
              <a:rPr lang="pl-PL" dirty="0" err="1"/>
              <a:t>would</a:t>
            </a:r>
            <a:r>
              <a:rPr lang="pl-PL" dirty="0"/>
              <a:t> </a:t>
            </a:r>
            <a:r>
              <a:rPr lang="pl-PL" dirty="0" err="1"/>
              <a:t>have</a:t>
            </a:r>
            <a:r>
              <a:rPr lang="pl-PL" dirty="0"/>
              <a:t> 4 Media </a:t>
            </a:r>
            <a:r>
              <a:rPr lang="pl-PL" dirty="0" err="1"/>
              <a:t>Descriptors</a:t>
            </a:r>
            <a:r>
              <a:rPr lang="pl-PL" dirty="0"/>
              <a:t>.</a:t>
            </a:r>
          </a:p>
          <a:p>
            <a:pPr>
              <a:buFont typeface="Wingdings" panose="05000000000000000000" pitchFamily="2" charset="2"/>
              <a:buChar char="v"/>
            </a:pPr>
            <a:r>
              <a:rPr lang="en-GB" dirty="0"/>
              <a:t>Every line in a </a:t>
            </a:r>
            <a:r>
              <a:rPr lang="pl-PL" dirty="0"/>
              <a:t>SDP</a:t>
            </a:r>
            <a:r>
              <a:rPr lang="en-GB" dirty="0"/>
              <a:t> will start with a single character, this is your key. It will then be followed by an equal sign. Everything after that equal sign is the value. After the value is complete, </a:t>
            </a:r>
            <a:r>
              <a:rPr lang="pl-PL" dirty="0"/>
              <a:t>we</a:t>
            </a:r>
            <a:r>
              <a:rPr lang="en-GB" dirty="0"/>
              <a:t> will have a newline</a:t>
            </a:r>
            <a:endParaRPr lang="pl-PL" dirty="0"/>
          </a:p>
          <a:p>
            <a:pPr>
              <a:buFont typeface="Wingdings" panose="05000000000000000000" pitchFamily="2" charset="2"/>
              <a:buChar char="v"/>
            </a:pPr>
            <a:r>
              <a:rPr lang="en-GB" dirty="0"/>
              <a:t>The Session Description Protocol defines all the keys that are valid. You can only use letters for keys as defined in the protocol.</a:t>
            </a:r>
            <a:endParaRPr lang="pl-PL" dirty="0"/>
          </a:p>
          <a:p>
            <a:pPr>
              <a:buFont typeface="Wingdings" panose="05000000000000000000" pitchFamily="2" charset="2"/>
              <a:buChar char="v"/>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653867372"/>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1749</TotalTime>
  <Words>4603</Words>
  <Application>Microsoft Office PowerPoint</Application>
  <PresentationFormat>Panoramiczny</PresentationFormat>
  <Paragraphs>329</Paragraphs>
  <Slides>42</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42</vt:i4>
      </vt:variant>
    </vt:vector>
  </HeadingPairs>
  <TitlesOfParts>
    <vt:vector size="48" baseType="lpstr">
      <vt:lpstr>Arial</vt:lpstr>
      <vt:lpstr>Calibri</vt:lpstr>
      <vt:lpstr>Calibri Light</vt:lpstr>
      <vt:lpstr>Times New Roman</vt:lpstr>
      <vt:lpstr>Wingdings</vt:lpstr>
      <vt:lpstr>Retrospekcja</vt:lpstr>
      <vt:lpstr>Prezentacja programu PowerPoint</vt:lpstr>
      <vt:lpstr>About me</vt:lpstr>
      <vt:lpstr>Agenda</vt:lpstr>
      <vt:lpstr>WebRTC </vt:lpstr>
      <vt:lpstr>WebRTC history </vt:lpstr>
      <vt:lpstr>API</vt:lpstr>
      <vt:lpstr>Signalling</vt:lpstr>
      <vt:lpstr>The message format - SDP</vt:lpstr>
      <vt:lpstr>SDP</vt:lpstr>
      <vt:lpstr>SDP</vt:lpstr>
      <vt:lpstr>SDP</vt:lpstr>
      <vt:lpstr>SDP</vt:lpstr>
      <vt:lpstr>SDP – media descriptors</vt:lpstr>
      <vt:lpstr>SDP – almost full picture</vt:lpstr>
      <vt:lpstr>SDP – other keys</vt:lpstr>
      <vt:lpstr>P2P</vt:lpstr>
      <vt:lpstr>P2P – how it works?</vt:lpstr>
      <vt:lpstr>P2P – challanges</vt:lpstr>
      <vt:lpstr>P2P – different networks</vt:lpstr>
      <vt:lpstr>NAT for the resque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TURN</vt:lpstr>
      <vt:lpstr>Candidates</vt:lpstr>
      <vt:lpstr>Candidates</vt:lpstr>
      <vt:lpstr>Demo</vt:lpstr>
      <vt:lpstr>Demo</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131</cp:revision>
  <dcterms:created xsi:type="dcterms:W3CDTF">2022-11-01T11:43:18Z</dcterms:created>
  <dcterms:modified xsi:type="dcterms:W3CDTF">2022-11-06T19:56:01Z</dcterms:modified>
</cp:coreProperties>
</file>

<file path=docProps/thumbnail.jpeg>
</file>